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256" r:id="rId2"/>
    <p:sldId id="550" r:id="rId3"/>
    <p:sldId id="588" r:id="rId4"/>
    <p:sldId id="589" r:id="rId5"/>
    <p:sldId id="590" r:id="rId6"/>
    <p:sldId id="597" r:id="rId7"/>
    <p:sldId id="591" r:id="rId8"/>
    <p:sldId id="592" r:id="rId9"/>
    <p:sldId id="648" r:id="rId10"/>
    <p:sldId id="593" r:id="rId11"/>
    <p:sldId id="594" r:id="rId12"/>
    <p:sldId id="595" r:id="rId13"/>
    <p:sldId id="596" r:id="rId14"/>
    <p:sldId id="598" r:id="rId15"/>
    <p:sldId id="600" r:id="rId16"/>
    <p:sldId id="601" r:id="rId17"/>
    <p:sldId id="602" r:id="rId18"/>
    <p:sldId id="604" r:id="rId19"/>
    <p:sldId id="605" r:id="rId20"/>
    <p:sldId id="606" r:id="rId21"/>
    <p:sldId id="607" r:id="rId22"/>
    <p:sldId id="603" r:id="rId23"/>
    <p:sldId id="608" r:id="rId24"/>
    <p:sldId id="609" r:id="rId25"/>
    <p:sldId id="610" r:id="rId26"/>
    <p:sldId id="612" r:id="rId27"/>
    <p:sldId id="613" r:id="rId28"/>
    <p:sldId id="611" r:id="rId29"/>
    <p:sldId id="615" r:id="rId30"/>
    <p:sldId id="643" r:id="rId31"/>
    <p:sldId id="614" r:id="rId32"/>
    <p:sldId id="616" r:id="rId33"/>
    <p:sldId id="617" r:id="rId34"/>
    <p:sldId id="619" r:id="rId35"/>
    <p:sldId id="618" r:id="rId36"/>
    <p:sldId id="627" r:id="rId37"/>
    <p:sldId id="628" r:id="rId38"/>
    <p:sldId id="632" r:id="rId39"/>
    <p:sldId id="637" r:id="rId40"/>
    <p:sldId id="638" r:id="rId41"/>
    <p:sldId id="639" r:id="rId42"/>
    <p:sldId id="640" r:id="rId43"/>
    <p:sldId id="641" r:id="rId44"/>
    <p:sldId id="633" r:id="rId45"/>
    <p:sldId id="634" r:id="rId46"/>
    <p:sldId id="635" r:id="rId47"/>
    <p:sldId id="636" r:id="rId48"/>
    <p:sldId id="624" r:id="rId49"/>
    <p:sldId id="642" r:id="rId50"/>
    <p:sldId id="644" r:id="rId51"/>
    <p:sldId id="645" r:id="rId52"/>
    <p:sldId id="649" r:id="rId53"/>
    <p:sldId id="646" r:id="rId54"/>
    <p:sldId id="647" r:id="rId55"/>
    <p:sldId id="587" r:id="rId56"/>
  </p:sldIdLst>
  <p:sldSz cx="9144000" cy="6858000" type="screen4x3"/>
  <p:notesSz cx="7023100" cy="93091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FFFFCC"/>
    <a:srgbClr val="99FF66"/>
    <a:srgbClr val="7C7CBE"/>
    <a:srgbClr val="B2B2B2"/>
    <a:srgbClr val="DDDDDD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7246" autoAdjust="0"/>
  </p:normalViewPr>
  <p:slideViewPr>
    <p:cSldViewPr>
      <p:cViewPr varScale="1">
        <p:scale>
          <a:sx n="91" d="100"/>
          <a:sy n="91" d="100"/>
        </p:scale>
        <p:origin x="14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374" y="-8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10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352" y="0"/>
            <a:ext cx="304410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27BE8FB-2C5D-4C49-BAC2-3ACF8D09EA9A}" type="datetimeFigureOut">
              <a:rPr lang="pt-BR"/>
              <a:pPr>
                <a:defRPr/>
              </a:pPr>
              <a:t>16/11/2017</a:t>
            </a:fld>
            <a:endParaRPr lang="pt-BR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10"/>
            <a:ext cx="304410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352" y="8841710"/>
            <a:ext cx="304410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353193A-A366-4F90-9BC9-60443A8C4A6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888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10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352" y="0"/>
            <a:ext cx="304410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4C5CE2A-650A-4EC6-82D1-8D08B6D9F4FA}" type="datetimeFigureOut">
              <a:rPr lang="pt-BR"/>
              <a:pPr>
                <a:defRPr/>
              </a:pPr>
              <a:t>16/11/2017</a:t>
            </a:fld>
            <a:endParaRPr lang="pt-B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83" y="4422345"/>
            <a:ext cx="5619136" cy="418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10"/>
            <a:ext cx="304410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352" y="8841710"/>
            <a:ext cx="304410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A7E1578-A4CA-4F90-B023-D06BA745B6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5141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400" b="0" smtClean="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endParaRPr lang="pt-BR" altLang="pt-BR" sz="2400" b="0" smtClean="0">
                <a:latin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endParaRPr lang="pt-BR" altLang="pt-BR" sz="2400" b="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endParaRPr lang="pt-BR" altLang="pt-BR" sz="2400" b="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endParaRPr lang="pt-BR" altLang="pt-BR" sz="2400" b="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endParaRPr lang="pt-BR" altLang="pt-BR" sz="2400" b="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endParaRPr lang="pt-BR" altLang="pt-BR" sz="2400" b="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endParaRPr lang="pt-BR" altLang="pt-BR" sz="2400" b="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endParaRPr lang="pt-BR" altLang="pt-BR" sz="2400" b="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endParaRPr lang="pt-BR" altLang="pt-BR" sz="2400" b="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endParaRPr lang="pt-BR" altLang="pt-BR" sz="2400" b="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endParaRPr lang="pt-BR" altLang="pt-BR" sz="2400" b="0" smtClean="0">
                  <a:latin typeface="Times New Roman" panose="02020603050405020304" pitchFamily="18" charset="0"/>
                  <a:cs typeface="+mn-cs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A9E3-46D3-4D1F-B089-33586D13E6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BACCA-C427-4BE3-B588-F524231A70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E739-E574-4141-9B23-0491B8991F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93AC-27F3-401F-B999-96D9743E1D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1412-F4E8-49AB-BDF5-6BE9DAC7DB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04593-7D62-4B9B-8E57-EE26B676CD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4B9BE-C8D2-4DE6-AAAA-6F0513512D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304CE-47EE-454C-B9B1-7A48B594C66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F26F-F442-46EE-84CA-4AA5DAD1DC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A7A8-571A-4432-9C71-B70918FBA4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CE3EC-FF18-48A4-B719-93243724A6C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D167D-8BAD-4DB8-846B-B03F25F812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D804-16B0-4238-B99F-3ABF17FF16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20F93-BFD3-448C-A25B-7D62D47385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77FF01A1-78EC-4438-B236-1ABDBDC6CF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400" b="0" smtClean="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endParaRPr lang="pt-BR" altLang="pt-BR" sz="2400" b="0" smtClean="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endParaRPr lang="pt-BR" altLang="pt-BR" b="0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endParaRPr lang="pt-BR" altLang="pt-BR" b="0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endParaRPr lang="pt-BR" altLang="pt-BR" b="0" smtClean="0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endParaRPr lang="pt-BR" altLang="pt-BR" b="0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endParaRPr lang="pt-BR" altLang="pt-BR" sz="2400" b="0" smtClean="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endParaRPr lang="pt-BR" altLang="pt-BR" b="0" smtClean="0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endParaRPr lang="pt-BR" altLang="pt-BR" b="0" smtClean="0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plan.ma.gov.b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plan.ma.gov.b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plan.ma.gov.br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150" y="1844675"/>
            <a:ext cx="8705850" cy="2357438"/>
          </a:xfrm>
        </p:spPr>
        <p:txBody>
          <a:bodyPr/>
          <a:lstStyle/>
          <a:p>
            <a:pPr algn="r" eaLnBrk="1" hangingPunct="1">
              <a:lnSpc>
                <a:spcPct val="120000"/>
              </a:lnSpc>
            </a:pPr>
            <a:r>
              <a:rPr lang="pt-BR" altLang="pt-BR" sz="1600" b="1" dirty="0" smtClean="0"/>
              <a:t>SECRETARIA DE ESTADO DE PLANEJAMENTO E ORÇAMENTO </a:t>
            </a:r>
            <a:br>
              <a:rPr lang="pt-BR" altLang="pt-BR" sz="1600" b="1" dirty="0" smtClean="0"/>
            </a:br>
            <a:r>
              <a:rPr lang="pt-BR" altLang="pt-BR" sz="1600" b="1" dirty="0" smtClean="0"/>
              <a:t>SECRETARIA ADJUNTA DO TESOURO E CONTABILIDADE</a:t>
            </a:r>
            <a:br>
              <a:rPr lang="pt-BR" altLang="pt-BR" sz="1600" b="1" dirty="0" smtClean="0"/>
            </a:br>
            <a:r>
              <a:rPr lang="pt-BR" altLang="pt-BR" sz="1600" b="1" dirty="0" smtClean="0"/>
              <a:t>UNIDADE GESTORA DO TESOURO E CONTABILIDADE</a:t>
            </a:r>
            <a:br>
              <a:rPr lang="pt-BR" altLang="pt-BR" sz="1600" b="1" dirty="0" smtClean="0"/>
            </a:br>
            <a:r>
              <a:rPr lang="pt-BR" altLang="pt-BR" sz="1600" b="1" dirty="0" smtClean="0"/>
              <a:t>SUPERINTENDENCIA DE CONTABILIDADE</a:t>
            </a:r>
          </a:p>
        </p:txBody>
      </p:sp>
      <p:sp>
        <p:nvSpPr>
          <p:cNvPr id="3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4357688"/>
            <a:ext cx="8929687" cy="2016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Tx/>
            </a:pPr>
            <a:r>
              <a:rPr lang="pt-BR" altLang="pt-BR" sz="2000" b="1" dirty="0" smtClean="0"/>
              <a:t>DECRETO DE ENCERRAMENTO DO EXERCÍCIO DE 2017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Tx/>
            </a:pPr>
            <a:r>
              <a:rPr lang="pt-BR" altLang="pt-BR" sz="2000" b="1" dirty="0" smtClean="0"/>
              <a:t>E PROCEDIMENTOS NECESSÁRIOS A UM BOM ENCERRAMENTO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Tx/>
            </a:pPr>
            <a:endParaRPr lang="pt-BR" altLang="pt-BR" sz="2000" b="1" dirty="0" smtClean="0"/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Tx/>
            </a:pPr>
            <a:r>
              <a:rPr lang="pt-BR" altLang="pt-BR" sz="2000" b="1" dirty="0" smtClean="0"/>
              <a:t>NOVEMBRO/2017</a:t>
            </a:r>
            <a:endParaRPr lang="pt-BR" altLang="pt-BR" sz="22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EXCEÇÕES AOS PRAZOS DOS ARTS. 2</a:t>
            </a:r>
            <a:r>
              <a:rPr lang="pt-BR" u="sng" dirty="0" smtClean="0"/>
              <a:t>°</a:t>
            </a:r>
            <a:r>
              <a:rPr lang="pt-BR" b="1" u="sng" dirty="0" smtClean="0"/>
              <a:t>, 3</a:t>
            </a:r>
            <a:r>
              <a:rPr lang="pt-BR" u="sng" dirty="0" smtClean="0"/>
              <a:t>°</a:t>
            </a:r>
            <a:r>
              <a:rPr lang="pt-BR" b="1" u="sng" dirty="0" smtClean="0"/>
              <a:t>, 5</a:t>
            </a:r>
            <a:r>
              <a:rPr lang="pt-BR" u="sng" dirty="0" smtClean="0"/>
              <a:t>°</a:t>
            </a:r>
            <a:r>
              <a:rPr lang="pt-BR" b="1" u="sng" dirty="0" smtClean="0"/>
              <a:t> e 6</a:t>
            </a:r>
            <a:r>
              <a:rPr lang="pt-BR" u="sng" dirty="0" smtClean="0"/>
              <a:t>°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8" cy="3374504"/>
          </a:xfrm>
        </p:spPr>
        <p:txBody>
          <a:bodyPr/>
          <a:lstStyle/>
          <a:p>
            <a:r>
              <a:rPr lang="pt-BR" sz="2800" dirty="0" smtClean="0"/>
              <a:t>Transferências constitucionais (I);</a:t>
            </a:r>
          </a:p>
          <a:p>
            <a:r>
              <a:rPr lang="pt-BR" sz="2800" dirty="0" smtClean="0"/>
              <a:t>Vinculações legais (II);</a:t>
            </a:r>
          </a:p>
          <a:p>
            <a:r>
              <a:rPr lang="pt-BR" sz="2800" dirty="0" smtClean="0"/>
              <a:t>Pessoal e encargos sociais (III);</a:t>
            </a:r>
          </a:p>
          <a:p>
            <a:r>
              <a:rPr lang="pt-BR" sz="2800" dirty="0" smtClean="0"/>
              <a:t>Juros, encargos e amortização da dívida (IV); </a:t>
            </a:r>
          </a:p>
          <a:p>
            <a:r>
              <a:rPr lang="pt-BR" sz="2800" dirty="0" smtClean="0"/>
              <a:t>Calamidade pública (V);</a:t>
            </a:r>
          </a:p>
          <a:p>
            <a:r>
              <a:rPr lang="pt-BR" sz="2800" dirty="0" smtClean="0"/>
              <a:t>Decorrentes de precatórios do exercício (VI);</a:t>
            </a:r>
          </a:p>
          <a:p>
            <a:r>
              <a:rPr lang="pt-BR" sz="2800" dirty="0" smtClean="0"/>
              <a:t>Recursos do SUS, Salário Educação e CIDE (VII);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27784" y="19168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(Art. 7º)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EXCEÇÕES AOS PRAZOS DOS ARTS. 2</a:t>
            </a:r>
            <a:r>
              <a:rPr lang="pt-BR" u="sng" dirty="0" smtClean="0"/>
              <a:t>°</a:t>
            </a:r>
            <a:r>
              <a:rPr lang="pt-BR" b="1" u="sng" dirty="0" smtClean="0"/>
              <a:t>, 3</a:t>
            </a:r>
            <a:r>
              <a:rPr lang="pt-BR" u="sng" dirty="0" smtClean="0"/>
              <a:t>°</a:t>
            </a:r>
            <a:r>
              <a:rPr lang="pt-BR" b="1" u="sng" dirty="0" smtClean="0"/>
              <a:t>, 5</a:t>
            </a:r>
            <a:r>
              <a:rPr lang="pt-BR" u="sng" dirty="0" smtClean="0"/>
              <a:t>°</a:t>
            </a:r>
            <a:r>
              <a:rPr lang="pt-BR" b="1" u="sng" dirty="0" smtClean="0"/>
              <a:t> e 6</a:t>
            </a:r>
            <a:r>
              <a:rPr lang="pt-BR" u="sng" dirty="0" smtClean="0"/>
              <a:t>°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1200"/>
            <a:ext cx="8712968" cy="3886200"/>
          </a:xfrm>
        </p:spPr>
        <p:txBody>
          <a:bodyPr/>
          <a:lstStyle/>
          <a:p>
            <a:r>
              <a:rPr lang="pt-BR" dirty="0" smtClean="0"/>
              <a:t>Recursos de convênios com a União (VIII);</a:t>
            </a:r>
          </a:p>
          <a:p>
            <a:r>
              <a:rPr lang="pt-BR" dirty="0" smtClean="0"/>
              <a:t>Sentenças e custas judiciais (IX);</a:t>
            </a:r>
          </a:p>
          <a:p>
            <a:r>
              <a:rPr lang="pt-BR" dirty="0" smtClean="0"/>
              <a:t>Receitas próprias (X);</a:t>
            </a:r>
          </a:p>
          <a:p>
            <a:r>
              <a:rPr lang="pt-BR" dirty="0" smtClean="0"/>
              <a:t>Transferências voluntárias (XI);</a:t>
            </a:r>
          </a:p>
          <a:p>
            <a:r>
              <a:rPr lang="pt-BR" dirty="0" smtClean="0"/>
              <a:t>Decorrentes de operações de crédito (XII);</a:t>
            </a:r>
          </a:p>
          <a:p>
            <a:r>
              <a:rPr lang="pt-BR" dirty="0" smtClean="0"/>
              <a:t>Decorrentes do FUMACOP (XIII);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EXCEÇÕES AOS PRAZOS DOS ARTS. 2</a:t>
            </a:r>
            <a:r>
              <a:rPr lang="pt-BR" u="sng" dirty="0" smtClean="0"/>
              <a:t>°</a:t>
            </a:r>
            <a:r>
              <a:rPr lang="pt-BR" b="1" u="sng" dirty="0" smtClean="0"/>
              <a:t>, 3</a:t>
            </a:r>
            <a:r>
              <a:rPr lang="pt-BR" u="sng" dirty="0" smtClean="0"/>
              <a:t>°</a:t>
            </a:r>
            <a:r>
              <a:rPr lang="pt-BR" b="1" u="sng" dirty="0" smtClean="0"/>
              <a:t>, 5</a:t>
            </a:r>
            <a:r>
              <a:rPr lang="pt-BR" u="sng" dirty="0" smtClean="0"/>
              <a:t>°</a:t>
            </a:r>
            <a:r>
              <a:rPr lang="pt-BR" b="1" u="sng" dirty="0" smtClean="0"/>
              <a:t> e 6</a:t>
            </a:r>
            <a:r>
              <a:rPr lang="pt-BR" u="sng" dirty="0" smtClean="0"/>
              <a:t>°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3302496"/>
          </a:xfrm>
        </p:spPr>
        <p:txBody>
          <a:bodyPr/>
          <a:lstStyle/>
          <a:p>
            <a:pPr algn="just"/>
            <a:r>
              <a:rPr lang="pt-BR" dirty="0" smtClean="0"/>
              <a:t>Outras indispensáveis ao funcionamento da administração pública, autorização </a:t>
            </a:r>
            <a:r>
              <a:rPr lang="pt-BR" b="1" u="sng" dirty="0" smtClean="0"/>
              <a:t>EXPRESSA</a:t>
            </a:r>
            <a:r>
              <a:rPr lang="pt-BR" dirty="0" smtClean="0"/>
              <a:t> da Secretária da SEPLAN. (Ofício)</a:t>
            </a:r>
          </a:p>
          <a:p>
            <a:pPr lvl="1" algn="just"/>
            <a:r>
              <a:rPr lang="pt-BR" dirty="0" smtClean="0"/>
              <a:t> Ex: água, luz, telefone.</a:t>
            </a:r>
          </a:p>
          <a:p>
            <a:pPr lvl="1" algn="just"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ADIANTAMENTO</a:t>
            </a:r>
            <a:br>
              <a:rPr lang="pt-BR" b="1" u="sng" dirty="0" smtClean="0"/>
            </a:br>
            <a:r>
              <a:rPr lang="pt-BR" b="1" u="sng" dirty="0" smtClean="0"/>
              <a:t>(SUPRIMENTO DE FUNDO)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Art. 8°.</a:t>
            </a:r>
          </a:p>
          <a:p>
            <a:r>
              <a:rPr lang="pt-BR" dirty="0" smtClean="0"/>
              <a:t>Pagamento até o dia 24 de novembro.</a:t>
            </a:r>
          </a:p>
          <a:p>
            <a:r>
              <a:rPr lang="pt-BR" dirty="0" smtClean="0"/>
              <a:t>Prestação de contas e baixa no SIAFEM – até o encerramento do exercício (31/12).</a:t>
            </a:r>
          </a:p>
          <a:p>
            <a:pPr algn="just"/>
            <a:r>
              <a:rPr lang="pt-BR" dirty="0" smtClean="0"/>
              <a:t>Recolhimento de saldos não utilizados – até o dia 28 de dezembro de 2017.</a:t>
            </a:r>
          </a:p>
          <a:p>
            <a:pPr algn="just"/>
            <a:r>
              <a:rPr lang="pt-BR" dirty="0" smtClean="0"/>
              <a:t>Conta zerada até o dia 31/12.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CANCELAMENTO DE EMPENHOS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Art. 9°</a:t>
            </a:r>
          </a:p>
          <a:p>
            <a:pPr algn="just"/>
            <a:r>
              <a:rPr lang="pt-BR" dirty="0" smtClean="0"/>
              <a:t>Cancelar os saldos que não deverão ser inscritos em restos a pagar.</a:t>
            </a:r>
          </a:p>
          <a:p>
            <a:pPr algn="just"/>
            <a:r>
              <a:rPr lang="pt-BR" dirty="0" smtClean="0"/>
              <a:t>Até o final do exercício.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u="sng" dirty="0" smtClean="0"/>
              <a:t>INSCRIÇÃO DE RESTOS A PAGAR</a:t>
            </a:r>
            <a:endParaRPr lang="pt-BR" sz="3600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38600"/>
          </a:xfrm>
        </p:spPr>
        <p:txBody>
          <a:bodyPr/>
          <a:lstStyle/>
          <a:p>
            <a:pPr algn="just"/>
            <a:r>
              <a:rPr lang="pt-BR" sz="2400" dirty="0" smtClean="0"/>
              <a:t>Art. 10.</a:t>
            </a:r>
          </a:p>
          <a:p>
            <a:pPr algn="just"/>
            <a:r>
              <a:rPr lang="pt-BR" sz="2400" dirty="0" smtClean="0"/>
              <a:t>Saldos da Conta </a:t>
            </a:r>
            <a:r>
              <a:rPr lang="pt-BR" sz="2400" b="1" dirty="0" smtClean="0"/>
              <a:t>622920101</a:t>
            </a:r>
            <a:r>
              <a:rPr lang="pt-BR" sz="2400" dirty="0" smtClean="0"/>
              <a:t> (RAP NÃO PROCESSADOS).</a:t>
            </a:r>
          </a:p>
          <a:p>
            <a:pPr algn="just"/>
            <a:r>
              <a:rPr lang="pt-BR" sz="2400" dirty="0" smtClean="0"/>
              <a:t>Saldos da Conta </a:t>
            </a:r>
            <a:r>
              <a:rPr lang="pt-BR" sz="2400" b="1" dirty="0" smtClean="0"/>
              <a:t>622920103</a:t>
            </a:r>
            <a:r>
              <a:rPr lang="pt-BR" sz="2400" dirty="0" smtClean="0"/>
              <a:t> (RAP PROCESSADOS).</a:t>
            </a:r>
          </a:p>
          <a:p>
            <a:pPr algn="just"/>
            <a:r>
              <a:rPr lang="pt-BR" sz="2400" dirty="0" smtClean="0"/>
              <a:t>A Conta </a:t>
            </a:r>
            <a:r>
              <a:rPr lang="pt-BR" sz="2400" b="1" dirty="0" smtClean="0"/>
              <a:t>622920103</a:t>
            </a:r>
            <a:r>
              <a:rPr lang="pt-BR" sz="2400" dirty="0" smtClean="0"/>
              <a:t> deverá estar com o saldo igual ao somatório das contas de passivo a serem inscritas em RAP processados (</a:t>
            </a:r>
            <a:r>
              <a:rPr lang="pt-BR" sz="2400" b="1" dirty="0" smtClean="0"/>
              <a:t>211110101, 211420401, 211310100 213110101, 211430101, </a:t>
            </a:r>
            <a:r>
              <a:rPr lang="pt-BR" sz="2400" b="1" dirty="0" smtClean="0"/>
              <a:t>211430103 e 218910102</a:t>
            </a:r>
            <a:r>
              <a:rPr lang="pt-BR" sz="2400" dirty="0" smtClean="0"/>
              <a:t>).</a:t>
            </a:r>
            <a:endParaRPr lang="pt-BR" sz="2400" dirty="0" smtClean="0"/>
          </a:p>
          <a:p>
            <a:pPr algn="just"/>
            <a:r>
              <a:rPr lang="pt-BR" sz="2400" dirty="0" smtClean="0"/>
              <a:t>Ofício à Secretária da SEPLAN – até o dia 26 de janeiro de 2018.</a:t>
            </a:r>
            <a:endParaRPr lang="pt-B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u="sng" dirty="0" smtClean="0"/>
              <a:t>INSCRIÇÃO DE RESTOS A PAGAR</a:t>
            </a:r>
            <a:endParaRPr lang="pt-BR" sz="3600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Cancelamento de todos os empenhos dos Órgãos que não enviarem o ofício até a data do Decreto.</a:t>
            </a:r>
          </a:p>
          <a:p>
            <a:pPr algn="just"/>
            <a:r>
              <a:rPr lang="pt-BR" dirty="0" smtClean="0"/>
              <a:t>Inscrição – até 31 de janeiro de 2018.</a:t>
            </a:r>
          </a:p>
          <a:p>
            <a:pPr algn="just"/>
            <a:r>
              <a:rPr lang="pt-BR" dirty="0" smtClean="0"/>
              <a:t>Cancelamento dos </a:t>
            </a:r>
            <a:r>
              <a:rPr lang="pt-BR" dirty="0" err="1" smtClean="0"/>
              <a:t>RAP’s</a:t>
            </a:r>
            <a:r>
              <a:rPr lang="pt-BR" dirty="0" smtClean="0"/>
              <a:t> de 2016 – até 31 de dezembro de 2017.</a:t>
            </a:r>
          </a:p>
          <a:p>
            <a:pPr lvl="1" algn="just"/>
            <a:r>
              <a:rPr lang="pt-BR" dirty="0" smtClean="0"/>
              <a:t>Exceção: reinscrição com autorização expressa da Secretária da SEPLAN ou ato legal do Governador, até 31 de janeiro/2018.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PAGAMENTO DE RAP’S EM 2018 (FONTES TESOURO)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Art. 11.</a:t>
            </a:r>
          </a:p>
          <a:p>
            <a:pPr algn="just"/>
            <a:r>
              <a:rPr lang="pt-BR" dirty="0" smtClean="0"/>
              <a:t>Início: após o encerramento do SIAFEM 2017 para o Órgão e abertura do SIAFEM 2018.</a:t>
            </a:r>
          </a:p>
          <a:p>
            <a:pPr algn="just"/>
            <a:r>
              <a:rPr lang="pt-BR" dirty="0" smtClean="0"/>
              <a:t>Ofício à Secretária da SEPLAN (Fontes 101, 102, 103, 105, 121 e 122) relacionando os credores que estão liquidados e aptos para pagamento.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PAGAMENTO DE RAP’S EM 2018 (FONTES TESOURO)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886200"/>
          </a:xfrm>
        </p:spPr>
        <p:txBody>
          <a:bodyPr/>
          <a:lstStyle/>
          <a:p>
            <a:pPr algn="just"/>
            <a:r>
              <a:rPr lang="pt-BR" dirty="0" smtClean="0"/>
              <a:t>O ofício deverá conter: nome do credor, CNPJ/CPF, empenho, fonte, natureza da despesa, objeto da despesa. Separar os restos a pagar processados dos não processados.</a:t>
            </a:r>
          </a:p>
          <a:p>
            <a:pPr algn="just"/>
            <a:r>
              <a:rPr lang="pt-BR" dirty="0" smtClean="0"/>
              <a:t>Acompanhar a liberação pelas contas </a:t>
            </a:r>
            <a:r>
              <a:rPr lang="pt-BR" b="1" dirty="0" smtClean="0"/>
              <a:t>631520000</a:t>
            </a:r>
            <a:r>
              <a:rPr lang="pt-BR" dirty="0" smtClean="0"/>
              <a:t> e </a:t>
            </a:r>
            <a:r>
              <a:rPr lang="pt-BR" b="1" dirty="0" smtClean="0"/>
              <a:t>632520000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Contas de bloqueados – </a:t>
            </a:r>
            <a:r>
              <a:rPr lang="pt-BR" b="1" dirty="0" smtClean="0"/>
              <a:t>631510000</a:t>
            </a:r>
            <a:r>
              <a:rPr lang="pt-BR" dirty="0" smtClean="0"/>
              <a:t> e </a:t>
            </a:r>
            <a:r>
              <a:rPr lang="pt-BR" b="1" dirty="0" smtClean="0"/>
              <a:t>632510000.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PAGAMENTO DE RAP’S EM 2018 (FONTES TESOURO)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14192"/>
          </a:xfrm>
        </p:spPr>
        <p:txBody>
          <a:bodyPr/>
          <a:lstStyle/>
          <a:p>
            <a:r>
              <a:rPr lang="pt-BR" dirty="0" smtClean="0"/>
              <a:t>Autorização/Liberação parcial da relação do ofício.</a:t>
            </a:r>
          </a:p>
          <a:p>
            <a:pPr lvl="1"/>
            <a:r>
              <a:rPr lang="pt-BR" dirty="0" smtClean="0"/>
              <a:t>Fazer futuramente outro ofício com os </a:t>
            </a:r>
            <a:r>
              <a:rPr lang="pt-BR" dirty="0" err="1" smtClean="0"/>
              <a:t>RAP’s</a:t>
            </a:r>
            <a:r>
              <a:rPr lang="pt-BR" dirty="0" smtClean="0"/>
              <a:t> não autorizados.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/>
            <a:r>
              <a:rPr lang="pt-BR" sz="4000" b="1" u="sng" dirty="0" smtClean="0"/>
              <a:t>DECRETO 33.533</a:t>
            </a: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>
          <a:xfrm>
            <a:off x="142875" y="1628800"/>
            <a:ext cx="8858250" cy="4943450"/>
          </a:xfrm>
        </p:spPr>
        <p:txBody>
          <a:bodyPr/>
          <a:lstStyle/>
          <a:p>
            <a:pPr algn="just"/>
            <a:r>
              <a:rPr lang="pt-BR" sz="2000" dirty="0" smtClean="0"/>
              <a:t>DISPÕE SOBRE AS NORMAS ORÇAMENTÁRIAS E FINANCEIRAS PARA O ENCERRAMENTO DO EXERCÍCIO DE 2017.</a:t>
            </a:r>
          </a:p>
          <a:p>
            <a:pPr algn="just">
              <a:buFont typeface="Wingdings" pitchFamily="2" charset="2"/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PUBLICADO NO DIÁRIO OFICIAL DO ESTADO DE 10 DE NOVEMBRO DE 2017.</a:t>
            </a:r>
          </a:p>
          <a:p>
            <a:pPr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DISPONÍVEL NO SITE DA SEPLAN (</a:t>
            </a:r>
            <a:r>
              <a:rPr lang="pt-BR" sz="2000" dirty="0" smtClean="0">
                <a:hlinkClick r:id="rId2"/>
              </a:rPr>
              <a:t>www.seplan.ma.gov.br</a:t>
            </a:r>
            <a:r>
              <a:rPr lang="pt-BR" sz="2000" dirty="0" smtClean="0"/>
              <a:t>) </a:t>
            </a:r>
          </a:p>
          <a:p>
            <a:pPr algn="just"/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PAGAMENTO DE RAP’S EM 2018 (NÃO TESOURO)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14192"/>
          </a:xfrm>
        </p:spPr>
        <p:txBody>
          <a:bodyPr/>
          <a:lstStyle/>
          <a:p>
            <a:pPr algn="just"/>
            <a:r>
              <a:rPr lang="pt-BR" dirty="0" smtClean="0"/>
              <a:t>Art. 12.</a:t>
            </a:r>
          </a:p>
          <a:p>
            <a:pPr algn="just"/>
            <a:r>
              <a:rPr lang="pt-BR" dirty="0" smtClean="0"/>
              <a:t>Ofício diretamente à Superintendência de Contabilidade.</a:t>
            </a:r>
          </a:p>
          <a:p>
            <a:pPr algn="just"/>
            <a:r>
              <a:rPr lang="pt-BR" dirty="0" smtClean="0"/>
              <a:t>Demais informações iguais às fontes do tesouro.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PRAZOS SIAGEM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3886200"/>
          </a:xfrm>
        </p:spPr>
        <p:txBody>
          <a:bodyPr/>
          <a:lstStyle/>
          <a:p>
            <a:pPr algn="just"/>
            <a:r>
              <a:rPr lang="pt-BR" dirty="0" smtClean="0"/>
              <a:t>Art. 13.</a:t>
            </a:r>
          </a:p>
          <a:p>
            <a:pPr algn="just"/>
            <a:r>
              <a:rPr lang="pt-BR" dirty="0" smtClean="0"/>
              <a:t>Entrada de nota fiscal – 26 de dezembro.</a:t>
            </a:r>
          </a:p>
          <a:p>
            <a:pPr algn="just"/>
            <a:r>
              <a:rPr lang="pt-BR" dirty="0" smtClean="0"/>
              <a:t>Baixa de estoque – 26 de dezembro.</a:t>
            </a:r>
          </a:p>
          <a:p>
            <a:pPr algn="just"/>
            <a:r>
              <a:rPr lang="pt-BR" dirty="0" smtClean="0"/>
              <a:t>Acertos – 29 de dezembro.</a:t>
            </a:r>
          </a:p>
          <a:p>
            <a:pPr algn="just"/>
            <a:r>
              <a:rPr lang="pt-BR" dirty="0" smtClean="0"/>
              <a:t>Emissão de relatórios – 31 de janeiro de 2018.</a:t>
            </a:r>
          </a:p>
          <a:p>
            <a:pPr algn="just"/>
            <a:r>
              <a:rPr lang="pt-BR" dirty="0" smtClean="0"/>
              <a:t>Cancelamento de notas fiscais – 29 de dezembro.</a:t>
            </a:r>
          </a:p>
          <a:p>
            <a:pPr algn="just"/>
            <a:r>
              <a:rPr lang="pt-BR" dirty="0" smtClean="0"/>
              <a:t>Cancelamento de NL de reserva – 29 de dezembro.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363272" cy="1371600"/>
          </a:xfrm>
        </p:spPr>
        <p:txBody>
          <a:bodyPr/>
          <a:lstStyle/>
          <a:p>
            <a:r>
              <a:rPr lang="pt-BR" b="1" u="sng" dirty="0" smtClean="0"/>
              <a:t>ATENDIMENTO AOS ÓRGÃOS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Art. 14.</a:t>
            </a:r>
          </a:p>
          <a:p>
            <a:pPr algn="just"/>
            <a:r>
              <a:rPr lang="pt-BR" dirty="0" smtClean="0"/>
              <a:t>I - Administração Direta – 08 a 19 de janeiro.</a:t>
            </a:r>
          </a:p>
          <a:p>
            <a:pPr algn="just"/>
            <a:r>
              <a:rPr lang="pt-BR" dirty="0" smtClean="0"/>
              <a:t>II – Autarquias e Fundações – 22 a 26 de janeiro.</a:t>
            </a:r>
          </a:p>
          <a:p>
            <a:pPr algn="just"/>
            <a:r>
              <a:rPr lang="pt-BR" dirty="0" smtClean="0"/>
              <a:t>III – Empresas – 29 a 31 de janeiro.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363272" cy="1371600"/>
          </a:xfrm>
        </p:spPr>
        <p:txBody>
          <a:bodyPr/>
          <a:lstStyle/>
          <a:p>
            <a:r>
              <a:rPr lang="pt-BR" b="1" u="sng" dirty="0" smtClean="0"/>
              <a:t>ATENDIMENTO AOS ÓRGÃOS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886200"/>
          </a:xfrm>
        </p:spPr>
        <p:txBody>
          <a:bodyPr/>
          <a:lstStyle/>
          <a:p>
            <a:pPr algn="just"/>
            <a:r>
              <a:rPr lang="pt-BR" sz="2800" dirty="0" smtClean="0"/>
              <a:t>Cronograma por Órgão será divulgado por COMUNICA.</a:t>
            </a:r>
          </a:p>
          <a:p>
            <a:pPr algn="just"/>
            <a:r>
              <a:rPr lang="pt-BR" sz="2800" dirty="0" smtClean="0"/>
              <a:t>Obedecer ao dia estabelecido no cronograma.</a:t>
            </a:r>
          </a:p>
          <a:p>
            <a:pPr algn="just"/>
            <a:r>
              <a:rPr lang="pt-BR" sz="2800" dirty="0" smtClean="0"/>
              <a:t>Levar toda a documentação exigida no Art. 14.</a:t>
            </a:r>
          </a:p>
          <a:p>
            <a:pPr algn="just"/>
            <a:r>
              <a:rPr lang="pt-BR" sz="2800" dirty="0" smtClean="0"/>
              <a:t>Fazer os ajustes solicitados no atendimento e retornar na data estabelecida com os documentos em CD/DVD ou PEN DRIVE.</a:t>
            </a:r>
          </a:p>
          <a:p>
            <a:pPr algn="just"/>
            <a:r>
              <a:rPr lang="pt-BR" sz="2800" dirty="0" smtClean="0"/>
              <a:t>Muita atenção nos preenchimentos dos anexos, principalmente do anexo IX, pois serve para apuração do Superávit Financeiro do Órgão para créditos adicionais em 2018.</a:t>
            </a:r>
          </a:p>
          <a:p>
            <a:pPr algn="just"/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363272" cy="1371600"/>
          </a:xfrm>
        </p:spPr>
        <p:txBody>
          <a:bodyPr/>
          <a:lstStyle/>
          <a:p>
            <a:r>
              <a:rPr lang="pt-BR" b="1" u="sng" dirty="0" smtClean="0"/>
              <a:t>ATENDIMENTO AOS ÓRGÃOS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886200"/>
          </a:xfrm>
        </p:spPr>
        <p:txBody>
          <a:bodyPr/>
          <a:lstStyle/>
          <a:p>
            <a:pPr algn="just"/>
            <a:r>
              <a:rPr lang="pt-BR" sz="2800" dirty="0" smtClean="0"/>
              <a:t>Todos os anexos estão no site da SEPLAN (</a:t>
            </a:r>
            <a:r>
              <a:rPr lang="pt-BR" sz="2800" dirty="0" smtClean="0">
                <a:hlinkClick r:id="rId2"/>
              </a:rPr>
              <a:t>www.seplan.ma.gov.br</a:t>
            </a:r>
            <a:r>
              <a:rPr lang="pt-BR" sz="2800" dirty="0" smtClean="0"/>
              <a:t>) em </a:t>
            </a:r>
            <a:r>
              <a:rPr lang="pt-BR" sz="2800" dirty="0" err="1" smtClean="0"/>
              <a:t>excel</a:t>
            </a:r>
            <a:r>
              <a:rPr lang="pt-BR" sz="2800" dirty="0" smtClean="0"/>
              <a:t> para facilitar o preenchimento.</a:t>
            </a:r>
          </a:p>
          <a:p>
            <a:pPr algn="just">
              <a:buNone/>
            </a:pPr>
            <a:endParaRPr lang="pt-BR" sz="2800" dirty="0" smtClean="0"/>
          </a:p>
          <a:p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SISTEMA 2018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886200"/>
          </a:xfrm>
        </p:spPr>
        <p:txBody>
          <a:bodyPr/>
          <a:lstStyle/>
          <a:p>
            <a:pPr algn="just"/>
            <a:r>
              <a:rPr lang="pt-BR" dirty="0" smtClean="0"/>
              <a:t>O Órgão só terá acesso após o encerramento das contas de 2017 e inscrição de </a:t>
            </a:r>
            <a:r>
              <a:rPr lang="pt-BR" dirty="0" err="1" smtClean="0"/>
              <a:t>RAP’s</a:t>
            </a:r>
            <a:r>
              <a:rPr lang="pt-BR" dirty="0" smtClean="0"/>
              <a:t>, com o respectivo encerramento da UG no sistema (Art. 19).</a:t>
            </a:r>
          </a:p>
          <a:p>
            <a:pPr algn="just"/>
            <a:r>
              <a:rPr lang="pt-BR" dirty="0" smtClean="0"/>
              <a:t>Solicitar senha 2018 através de ofício à Contadoria (novos usuários) ou COMUNICA (usuários já de 2017). Após o ofício, obter a senha através do </a:t>
            </a:r>
            <a:r>
              <a:rPr lang="pt-BR" dirty="0" err="1" smtClean="0"/>
              <a:t>tel</a:t>
            </a:r>
            <a:r>
              <a:rPr lang="pt-BR" dirty="0" smtClean="0"/>
              <a:t>     3218-2209 ou pessoalmente.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SISTEMA 2017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886200"/>
          </a:xfrm>
        </p:spPr>
        <p:txBody>
          <a:bodyPr/>
          <a:lstStyle/>
          <a:p>
            <a:pPr algn="just"/>
            <a:r>
              <a:rPr lang="pt-BR" dirty="0" smtClean="0"/>
              <a:t>Pode ser que alguns usuários consigam acessar o sistema de 2018 com a mesma senha do sistema 2017, desde que o mesmo não tenha mudado a senha nos últimos meses de 2017.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EXTRATOS BANCÁRIOS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Art.17.</a:t>
            </a:r>
          </a:p>
          <a:p>
            <a:r>
              <a:rPr lang="pt-BR" dirty="0" smtClean="0"/>
              <a:t>Prazo pelos bancos – 05 de janeiro.</a:t>
            </a:r>
          </a:p>
          <a:p>
            <a:pPr algn="just"/>
            <a:r>
              <a:rPr lang="pt-BR" dirty="0" smtClean="0"/>
              <a:t>Solicitar formalmente aos bancos, informando o prazo estabelecido no Decreto.</a:t>
            </a:r>
          </a:p>
          <a:p>
            <a:pPr algn="just"/>
            <a:r>
              <a:rPr lang="pt-BR" dirty="0" smtClean="0"/>
              <a:t>A SEPLAN  encaminhará ofício ao BB e à CEF, informando o prazo do Decreto.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BALANÇOS E RELATÓRIOS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464496"/>
          </a:xfrm>
        </p:spPr>
        <p:txBody>
          <a:bodyPr/>
          <a:lstStyle/>
          <a:p>
            <a:pPr algn="just"/>
            <a:r>
              <a:rPr lang="pt-BR" sz="2400" dirty="0" smtClean="0"/>
              <a:t>Art. 18.</a:t>
            </a:r>
          </a:p>
          <a:p>
            <a:pPr algn="just"/>
            <a:r>
              <a:rPr lang="pt-BR" sz="2400" dirty="0" smtClean="0"/>
              <a:t>Solicitar através da transação &gt;SOLREL, após o fechamento contábil da UG.</a:t>
            </a:r>
          </a:p>
          <a:p>
            <a:pPr algn="just"/>
            <a:r>
              <a:rPr lang="pt-BR" sz="2400" dirty="0" smtClean="0"/>
              <a:t>Se não tiver acesso, solicitar por COMUNICA o acesso.</a:t>
            </a:r>
          </a:p>
          <a:p>
            <a:pPr algn="just"/>
            <a:r>
              <a:rPr lang="pt-BR" sz="2400" dirty="0" smtClean="0"/>
              <a:t>Estarão disponível no dia seguinte à solicitação no site </a:t>
            </a:r>
            <a:r>
              <a:rPr lang="pt-BR" sz="2400" b="1" dirty="0" err="1" smtClean="0"/>
              <a:t>csiafem</a:t>
            </a:r>
            <a:r>
              <a:rPr lang="pt-BR" sz="2400" b="1" dirty="0" smtClean="0"/>
              <a:t>.</a:t>
            </a:r>
            <a:r>
              <a:rPr lang="pt-BR" sz="2400" b="1" dirty="0" err="1" smtClean="0"/>
              <a:t>seati</a:t>
            </a:r>
            <a:r>
              <a:rPr lang="pt-BR" sz="2400" b="1" dirty="0" smtClean="0"/>
              <a:t>.ma.gov.br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Quem não tiver </a:t>
            </a:r>
            <a:r>
              <a:rPr lang="pt-BR" sz="2400" dirty="0" err="1" smtClean="0"/>
              <a:t>login</a:t>
            </a:r>
            <a:r>
              <a:rPr lang="pt-BR" sz="2400" dirty="0" smtClean="0"/>
              <a:t> e senha do site, solicitar à CAU (</a:t>
            </a:r>
            <a:r>
              <a:rPr lang="pt-BR" sz="2400" dirty="0" err="1" smtClean="0"/>
              <a:t>Erinaldo</a:t>
            </a:r>
            <a:r>
              <a:rPr lang="pt-BR" sz="2400" dirty="0" smtClean="0"/>
              <a:t>) – 3218-2209</a:t>
            </a:r>
          </a:p>
          <a:p>
            <a:pPr algn="just"/>
            <a:r>
              <a:rPr lang="pt-BR" sz="2400" dirty="0" smtClean="0"/>
              <a:t>Manual de solicitação de relatórios – site SEPLAN (</a:t>
            </a:r>
            <a:r>
              <a:rPr lang="pt-BR" sz="2400" b="1" dirty="0" smtClean="0"/>
              <a:t>Contadoria e Tesouro – SIAFEM: Solicitação de Relatórios)</a:t>
            </a:r>
            <a:r>
              <a:rPr lang="pt-BR" sz="2400" dirty="0" smtClean="0"/>
              <a:t>.</a:t>
            </a:r>
          </a:p>
          <a:p>
            <a:endParaRPr lang="pt-BR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BALANÇOS E RELATÓRIOS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3886200"/>
          </a:xfrm>
        </p:spPr>
        <p:txBody>
          <a:bodyPr/>
          <a:lstStyle/>
          <a:p>
            <a:pPr algn="just"/>
            <a:r>
              <a:rPr lang="pt-BR" sz="2800" dirty="0" smtClean="0"/>
              <a:t>Analisar os BALANÇOS e RELATÓRIOS quanto ao conteúdo, valores e layout, confrontando com as informações do SIAFEM.</a:t>
            </a:r>
          </a:p>
          <a:p>
            <a:pPr algn="just"/>
            <a:r>
              <a:rPr lang="pt-BR" sz="2800" dirty="0" smtClean="0"/>
              <a:t>Confirmar as contas e valores dos BALANÇOS IMPRESSOS com os BALANÇOS ON LINE (&gt;BALANSINTN).</a:t>
            </a:r>
          </a:p>
          <a:p>
            <a:pPr algn="just"/>
            <a:r>
              <a:rPr lang="pt-BR" sz="2800" dirty="0" smtClean="0"/>
              <a:t>Caso esteja tudo correto – assinar e anexar nas prestações de contas para STC e TCE.</a:t>
            </a:r>
          </a:p>
          <a:p>
            <a:pPr algn="just"/>
            <a:r>
              <a:rPr lang="pt-BR" sz="2800" dirty="0" smtClean="0"/>
              <a:t>Caso haja incorreções – entrar em contato com a Contadoria na SEPLAN.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371600"/>
          </a:xfrm>
        </p:spPr>
        <p:txBody>
          <a:bodyPr/>
          <a:lstStyle/>
          <a:p>
            <a:pPr algn="ctr"/>
            <a:r>
              <a:rPr lang="pt-BR" b="1" u="sng" dirty="0" smtClean="0"/>
              <a:t>Solicitações de créditos adicionais e modificações orçamentárias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654424"/>
          </a:xfrm>
        </p:spPr>
        <p:txBody>
          <a:bodyPr/>
          <a:lstStyle/>
          <a:p>
            <a:r>
              <a:rPr lang="pt-BR" dirty="0" smtClean="0"/>
              <a:t>Art.2°</a:t>
            </a:r>
          </a:p>
          <a:p>
            <a:r>
              <a:rPr lang="pt-BR" dirty="0" smtClean="0"/>
              <a:t>dia 10 de novembro de 2017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BALANÇOS E RELATÓRIOS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3886200"/>
          </a:xfrm>
        </p:spPr>
        <p:txBody>
          <a:bodyPr/>
          <a:lstStyle/>
          <a:p>
            <a:pPr algn="just"/>
            <a:r>
              <a:rPr lang="pt-BR" sz="2800" dirty="0" smtClean="0"/>
              <a:t>Utilizar o material do curso de análise de balanços do prof. João Fortes, que está no site da SEPLAN, com orientações para verificação de valores de cada balanço.</a:t>
            </a:r>
          </a:p>
          <a:p>
            <a:pPr lvl="1" algn="just"/>
            <a:r>
              <a:rPr lang="pt-BR" sz="2400" dirty="0" smtClean="0"/>
              <a:t>Contadoria e Tesouro – Curso de Contabilidade Pública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ANEXO X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Resumo dos prazos.</a:t>
            </a:r>
          </a:p>
          <a:p>
            <a:pPr algn="just"/>
            <a:r>
              <a:rPr lang="pt-BR" dirty="0" smtClean="0"/>
              <a:t>Traz os principais prazos a serem obedecidos para possibilitar o tempestivo cumprimento da apresentação da prestação de contas à STC e TCE, além do BGE na Assembleia e TCE.</a:t>
            </a:r>
          </a:p>
          <a:p>
            <a:pPr algn="just"/>
            <a:r>
              <a:rPr lang="pt-BR" dirty="0" smtClean="0"/>
              <a:t>Prazo de liquidação no anexo está errado, pois o correto é o prazo do art. 5º (26/12).</a:t>
            </a:r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OFÍCIOS DA SEPLAN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Art.21</a:t>
            </a:r>
          </a:p>
          <a:p>
            <a:pPr algn="just"/>
            <a:r>
              <a:rPr lang="pt-BR" dirty="0" smtClean="0"/>
              <a:t>Deverão ser atendidos nos prazos mencionados no ofício, para fins de cumprimento do prazo de entrega do BGE na Assembleia e TCE.</a:t>
            </a:r>
          </a:p>
          <a:p>
            <a:pPr algn="just"/>
            <a:r>
              <a:rPr lang="pt-BR" dirty="0" smtClean="0"/>
              <a:t>Responsabilização de quem não cumprir o prazo.</a:t>
            </a: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712968" cy="1371600"/>
          </a:xfrm>
        </p:spPr>
        <p:txBody>
          <a:bodyPr/>
          <a:lstStyle/>
          <a:p>
            <a:pPr algn="ctr"/>
            <a:r>
              <a:rPr lang="pt-BR" sz="4000" b="1" u="sng" dirty="0" smtClean="0"/>
              <a:t>PRESTAÇÃO DE CONTAS - STC</a:t>
            </a:r>
            <a:endParaRPr lang="pt-BR" sz="4000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301208"/>
          </a:xfrm>
        </p:spPr>
        <p:txBody>
          <a:bodyPr/>
          <a:lstStyle/>
          <a:p>
            <a:r>
              <a:rPr lang="pt-BR" dirty="0" smtClean="0"/>
              <a:t>Decreto 31.482, de 29 de Janeiro de 2016 ou o que vier a substituí-lo.</a:t>
            </a:r>
          </a:p>
          <a:p>
            <a:r>
              <a:rPr lang="pt-BR" dirty="0" smtClean="0"/>
              <a:t>Prazos: </a:t>
            </a:r>
          </a:p>
          <a:p>
            <a:pPr lvl="1" algn="just"/>
            <a:r>
              <a:rPr lang="pt-BR" sz="2400" dirty="0" smtClean="0"/>
              <a:t>I - Administração Direta, Fundos e Unidades Desconcentradas, até </a:t>
            </a:r>
            <a:r>
              <a:rPr lang="pt-BR" sz="2400" b="1" u="sng" dirty="0" smtClean="0"/>
              <a:t>20 de fevereiro</a:t>
            </a:r>
            <a:r>
              <a:rPr lang="pt-BR" sz="2400" dirty="0" smtClean="0"/>
              <a:t>;</a:t>
            </a:r>
          </a:p>
          <a:p>
            <a:pPr lvl="1" algn="just"/>
            <a:r>
              <a:rPr lang="pt-BR" sz="2400" dirty="0" smtClean="0"/>
              <a:t>II - Autarquias e Fundações, até </a:t>
            </a:r>
            <a:r>
              <a:rPr lang="pt-BR" sz="2400" b="1" u="sng" dirty="0" smtClean="0"/>
              <a:t>20 de fevereiro</a:t>
            </a:r>
            <a:r>
              <a:rPr lang="pt-BR" sz="2400" dirty="0" smtClean="0"/>
              <a:t>;</a:t>
            </a:r>
          </a:p>
          <a:p>
            <a:pPr lvl="1" algn="just"/>
            <a:r>
              <a:rPr lang="pt-BR" sz="2400" dirty="0" smtClean="0"/>
              <a:t>III - Empresas Públicas e Sociedades de Economia Mista, até </a:t>
            </a:r>
            <a:r>
              <a:rPr lang="pt-BR" sz="2400" b="1" u="sng" dirty="0" smtClean="0"/>
              <a:t>1º de março</a:t>
            </a:r>
            <a:r>
              <a:rPr lang="pt-BR" sz="2400" dirty="0" smtClean="0"/>
              <a:t>.</a:t>
            </a:r>
          </a:p>
          <a:p>
            <a:r>
              <a:rPr lang="pt-BR" dirty="0" smtClean="0"/>
              <a:t>Documentos: Art. 6°</a:t>
            </a:r>
          </a:p>
          <a:p>
            <a:pPr lvl="1" algn="just"/>
            <a:r>
              <a:rPr lang="pt-BR" sz="2000" b="1" dirty="0" smtClean="0"/>
              <a:t>Notas Explicativas (ver no MCASP por balanço e material do curso realizado que está no site da SEPLAN).</a:t>
            </a:r>
            <a:endParaRPr lang="pt-BR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712968" cy="1371600"/>
          </a:xfrm>
        </p:spPr>
        <p:txBody>
          <a:bodyPr/>
          <a:lstStyle/>
          <a:p>
            <a:pPr algn="ctr"/>
            <a:r>
              <a:rPr lang="pt-BR" sz="4000" b="1" u="sng" dirty="0" smtClean="0"/>
              <a:t>PRESTAÇÃO DE CONTAS - T</a:t>
            </a:r>
            <a:r>
              <a:rPr lang="pt-BR" b="1" u="sng" dirty="0" smtClean="0"/>
              <a:t>CE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326" y="1628800"/>
            <a:ext cx="8640960" cy="3886200"/>
          </a:xfrm>
        </p:spPr>
        <p:txBody>
          <a:bodyPr/>
          <a:lstStyle/>
          <a:p>
            <a:pPr algn="just"/>
            <a:r>
              <a:rPr lang="pt-BR" dirty="0" smtClean="0"/>
              <a:t>Instrução Normativa TCE N° 12, de 16 de novembro de 2005, e IN N° 26, de 30 de novembro de 2011, ou as que vierem a substituí-las.</a:t>
            </a:r>
          </a:p>
          <a:p>
            <a:pPr algn="just"/>
            <a:r>
              <a:rPr lang="pt-BR" dirty="0" smtClean="0"/>
              <a:t>Prazos: </a:t>
            </a:r>
            <a:r>
              <a:rPr lang="pt-BR" b="1" u="sng" dirty="0" smtClean="0"/>
              <a:t>60 dias após a abertura da sessão legislativa (abertura - 02 de fevereiro)</a:t>
            </a:r>
            <a:r>
              <a:rPr lang="pt-BR" dirty="0" smtClean="0"/>
              <a:t>(Lei 8.258/2005 – Lei Orgânica do TCE).</a:t>
            </a:r>
          </a:p>
          <a:p>
            <a:pPr algn="just"/>
            <a:r>
              <a:rPr lang="pt-BR" dirty="0" smtClean="0"/>
              <a:t>Documentos: Anexo II (Chefes dos Poderes) e Anexo III (Titulares dos Órgãos) da IN 26/2011.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BALANÇOS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1200"/>
            <a:ext cx="8435280" cy="3886200"/>
          </a:xfrm>
        </p:spPr>
        <p:txBody>
          <a:bodyPr/>
          <a:lstStyle/>
          <a:p>
            <a:pPr algn="just"/>
            <a:r>
              <a:rPr lang="pt-BR" dirty="0" smtClean="0"/>
              <a:t>Financeiro</a:t>
            </a:r>
          </a:p>
          <a:p>
            <a:pPr algn="just"/>
            <a:r>
              <a:rPr lang="pt-BR" dirty="0" smtClean="0"/>
              <a:t>Patrimonial</a:t>
            </a:r>
          </a:p>
          <a:p>
            <a:pPr algn="just"/>
            <a:r>
              <a:rPr lang="pt-BR" dirty="0" smtClean="0"/>
              <a:t>Variações Patrimoniais</a:t>
            </a:r>
          </a:p>
          <a:p>
            <a:pPr algn="just"/>
            <a:r>
              <a:rPr lang="pt-BR" dirty="0" smtClean="0"/>
              <a:t>Orçamentário</a:t>
            </a:r>
          </a:p>
          <a:p>
            <a:pPr algn="just"/>
            <a:r>
              <a:rPr lang="pt-BR" dirty="0" smtClean="0"/>
              <a:t>Fluxo de caixa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TODOS EXTRAÍDOS PELO SISTEMA E DE ACORDO COM O MCASP 7° EDIÇÃO.</a:t>
            </a:r>
            <a:endParaRPr lang="pt-BR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pt-BR" sz="2800" b="1" u="sng" dirty="0" smtClean="0"/>
              <a:t>BALANÇO FINANCEIRO (MCASP)</a:t>
            </a:r>
            <a:br>
              <a:rPr lang="pt-BR" sz="2800" b="1" u="sng" dirty="0" smtClean="0"/>
            </a:br>
            <a:endParaRPr lang="pt-BR" sz="2800" b="1" u="sng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27690" t="4702" r="25750" b="5329"/>
          <a:stretch>
            <a:fillRect/>
          </a:stretch>
        </p:blipFill>
        <p:spPr bwMode="auto">
          <a:xfrm>
            <a:off x="251520" y="908720"/>
            <a:ext cx="86409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pt-BR" sz="2800" b="1" u="sng" dirty="0" smtClean="0"/>
              <a:t>BALANÇO FINANCEIRO (MCASP)</a:t>
            </a:r>
            <a:br>
              <a:rPr lang="pt-BR" sz="2800" b="1" u="sng" dirty="0" smtClean="0"/>
            </a:br>
            <a:endParaRPr lang="pt-BR" sz="2800" b="1" u="sng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 l="25926" t="5016" r="27690" b="7210"/>
          <a:stretch>
            <a:fillRect/>
          </a:stretch>
        </p:blipFill>
        <p:spPr bwMode="auto">
          <a:xfrm>
            <a:off x="179512" y="908720"/>
            <a:ext cx="87849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528"/>
          </a:xfrm>
        </p:spPr>
        <p:txBody>
          <a:bodyPr/>
          <a:lstStyle/>
          <a:p>
            <a:pPr algn="ctr"/>
            <a:r>
              <a:rPr lang="pt-BR" sz="2800" b="1" u="sng" dirty="0" smtClean="0"/>
              <a:t>BALANÇO PATRIMONIAL (MCASP)</a:t>
            </a:r>
            <a:endParaRPr lang="pt-BR" sz="2800" b="1" u="sng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 l="28042" r="25750"/>
          <a:stretch>
            <a:fillRect/>
          </a:stretch>
        </p:blipFill>
        <p:spPr bwMode="auto">
          <a:xfrm>
            <a:off x="0" y="980728"/>
            <a:ext cx="914399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528"/>
          </a:xfrm>
        </p:spPr>
        <p:txBody>
          <a:bodyPr/>
          <a:lstStyle/>
          <a:p>
            <a:pPr algn="ctr"/>
            <a:r>
              <a:rPr lang="pt-BR" sz="2800" b="1" u="sng" dirty="0" smtClean="0"/>
              <a:t>BALANÇO PATRIMONIAL (MCASP)</a:t>
            </a:r>
            <a:endParaRPr lang="pt-BR" sz="2800" b="1" u="sng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26102" t="27586" r="27866" b="26646"/>
          <a:stretch>
            <a:fillRect/>
          </a:stretch>
        </p:blipFill>
        <p:spPr bwMode="auto">
          <a:xfrm>
            <a:off x="179513" y="1052736"/>
            <a:ext cx="87849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EMPENHO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230488"/>
          </a:xfrm>
        </p:spPr>
        <p:txBody>
          <a:bodyPr/>
          <a:lstStyle/>
          <a:p>
            <a:r>
              <a:rPr lang="pt-BR" dirty="0" smtClean="0"/>
              <a:t>Art. 3°</a:t>
            </a:r>
          </a:p>
          <a:p>
            <a:r>
              <a:rPr lang="pt-BR" dirty="0" smtClean="0"/>
              <a:t>17 de novembro de 2017</a:t>
            </a:r>
          </a:p>
          <a:p>
            <a:pPr algn="just"/>
            <a:r>
              <a:rPr lang="pt-BR" dirty="0" smtClean="0"/>
              <a:t>O prazo deve ser rigorosamente obedecido, mesmo que o sistema permita o empenho.</a:t>
            </a:r>
          </a:p>
          <a:p>
            <a:pPr algn="just"/>
            <a:r>
              <a:rPr lang="pt-BR" dirty="0" smtClean="0"/>
              <a:t>Exceções – Art. 7°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528"/>
          </a:xfrm>
        </p:spPr>
        <p:txBody>
          <a:bodyPr/>
          <a:lstStyle/>
          <a:p>
            <a:pPr algn="ctr"/>
            <a:r>
              <a:rPr lang="pt-BR" sz="2800" b="1" u="sng" dirty="0" smtClean="0"/>
              <a:t>BALANÇO PATRIMONIAL (MCASP)</a:t>
            </a:r>
            <a:endParaRPr lang="pt-BR" sz="2800" b="1" u="sng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26102" t="34796" r="27690" b="23824"/>
          <a:stretch>
            <a:fillRect/>
          </a:stretch>
        </p:blipFill>
        <p:spPr bwMode="auto">
          <a:xfrm>
            <a:off x="179512" y="1103586"/>
            <a:ext cx="8964488" cy="575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528"/>
          </a:xfrm>
        </p:spPr>
        <p:txBody>
          <a:bodyPr/>
          <a:lstStyle/>
          <a:p>
            <a:pPr algn="ctr"/>
            <a:r>
              <a:rPr lang="pt-BR" sz="2800" b="1" u="sng" dirty="0" smtClean="0"/>
              <a:t>BALANÇO PATRIMONIAL (MCASP)</a:t>
            </a:r>
            <a:endParaRPr lang="pt-BR" sz="2800" b="1" u="sng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27866" t="32915" r="25926" b="20376"/>
          <a:stretch>
            <a:fillRect/>
          </a:stretch>
        </p:blipFill>
        <p:spPr bwMode="auto">
          <a:xfrm>
            <a:off x="0" y="1052736"/>
            <a:ext cx="9143999" cy="58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528"/>
          </a:xfrm>
        </p:spPr>
        <p:txBody>
          <a:bodyPr/>
          <a:lstStyle/>
          <a:p>
            <a:pPr algn="ctr"/>
            <a:r>
              <a:rPr lang="pt-BR" sz="2800" b="1" u="sng" dirty="0" smtClean="0"/>
              <a:t>BALANÇO PATRIMONIAL (MCASP)</a:t>
            </a:r>
            <a:endParaRPr lang="pt-BR" sz="2800" b="1" u="sng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 l="28042" t="27273" r="26102" b="37931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algn="ctr"/>
            <a:r>
              <a:rPr lang="pt-BR" sz="2800" b="1" u="sng" dirty="0" smtClean="0"/>
              <a:t>VARIAÇÕES PATRIMONIAIS (MCASP)</a:t>
            </a:r>
            <a:endParaRPr lang="pt-BR" sz="2800" b="1" u="sng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28219" t="27899" r="26102" b="9718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pt-BR" sz="2800" b="1" u="sng" dirty="0" smtClean="0"/>
              <a:t>BALANÇO ORÇAMENTÁRIO (MCASP)</a:t>
            </a:r>
            <a:endParaRPr lang="pt-BR" sz="2800" b="1" u="sng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27866" t="3135" r="25926" b="3135"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pt-BR" sz="2800" b="1" u="sng" dirty="0" smtClean="0"/>
              <a:t>BALANÇO ORÇAMENTÁRIO (MCASP)</a:t>
            </a:r>
            <a:endParaRPr lang="pt-BR" sz="2800" b="1" u="sng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 l="26102" r="27690" b="3135"/>
          <a:stretch>
            <a:fillRect/>
          </a:stretch>
        </p:blipFill>
        <p:spPr bwMode="auto">
          <a:xfrm>
            <a:off x="0" y="980728"/>
            <a:ext cx="9143999" cy="587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pt-BR" sz="2800" b="1" u="sng" dirty="0" smtClean="0"/>
              <a:t>BALANÇO ORÇAMENTÁRIO (MCASP)</a:t>
            </a:r>
            <a:endParaRPr lang="pt-BR" sz="2800" b="1" u="sng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27866" t="38257" r="25926" b="15987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pt-BR" sz="2800" b="1" u="sng" dirty="0" smtClean="0"/>
              <a:t>BALANÇO ORÇAMENTÁRIO (MCASP)</a:t>
            </a:r>
            <a:endParaRPr lang="pt-BR" sz="2800" b="1" u="sng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27690" t="32696" r="25749" b="24765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pt-BR" sz="2800" b="1" u="sng" dirty="0" smtClean="0"/>
              <a:t>FLUXO DE CAIXA (MCASP)</a:t>
            </a:r>
            <a:endParaRPr lang="pt-BR" sz="2800" b="1" u="sng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 l="24691" t="50157" r="27866" b="19122"/>
          <a:stretch>
            <a:fillRect/>
          </a:stretch>
        </p:blipFill>
        <p:spPr bwMode="auto">
          <a:xfrm>
            <a:off x="179512" y="980728"/>
            <a:ext cx="8964487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pt-BR" sz="2800" b="1" u="sng" dirty="0" smtClean="0"/>
              <a:t>FLUXO DE CAIXA (MCASP)</a:t>
            </a:r>
            <a:endParaRPr lang="pt-BR" sz="2800" b="1" u="sng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24691" t="47335" r="27866" b="44828"/>
          <a:stretch>
            <a:fillRect/>
          </a:stretch>
        </p:blipFill>
        <p:spPr bwMode="auto">
          <a:xfrm>
            <a:off x="0" y="1052737"/>
            <a:ext cx="9143999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 l="24868" t="19749" r="28571" b="26959"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Art. 4° - anualidade do orçamento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86200"/>
          </a:xfrm>
        </p:spPr>
        <p:txBody>
          <a:bodyPr/>
          <a:lstStyle/>
          <a:p>
            <a:r>
              <a:rPr lang="pt-BR" dirty="0" smtClean="0"/>
              <a:t>Art. 43 da Lei Delegada 17, de 07 de maio de 1969.</a:t>
            </a:r>
          </a:p>
          <a:p>
            <a:pPr algn="just"/>
            <a:r>
              <a:rPr lang="pt-BR" dirty="0" smtClean="0"/>
              <a:t>Somente deverão ser empenhadas no exercício de 2017 as parcelas dos contratos e convênios com conclusão prevista até 31 de dezembro de 2017.</a:t>
            </a:r>
          </a:p>
          <a:p>
            <a:r>
              <a:rPr lang="pt-BR" dirty="0" smtClean="0"/>
              <a:t>Cancelar o excesso empenhado.</a:t>
            </a:r>
            <a:endParaRPr lang="pt-B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7200"/>
            <a:ext cx="8964488" cy="1371600"/>
          </a:xfrm>
        </p:spPr>
        <p:txBody>
          <a:bodyPr/>
          <a:lstStyle/>
          <a:p>
            <a:pPr algn="ctr"/>
            <a:r>
              <a:rPr lang="pt-BR" b="1" u="sng" dirty="0" smtClean="0"/>
              <a:t>FECHAMENTO DOS BALANÇOS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328120"/>
          </a:xfrm>
        </p:spPr>
        <p:txBody>
          <a:bodyPr/>
          <a:lstStyle/>
          <a:p>
            <a:pPr algn="just"/>
            <a:r>
              <a:rPr lang="pt-BR" sz="2400" b="1" dirty="0" smtClean="0"/>
              <a:t>Patrimonial</a:t>
            </a:r>
            <a:r>
              <a:rPr lang="pt-BR" sz="2400" dirty="0" smtClean="0"/>
              <a:t> (total do ativo = total do passivo)</a:t>
            </a:r>
          </a:p>
          <a:p>
            <a:pPr algn="just"/>
            <a:r>
              <a:rPr lang="pt-BR" sz="2400" b="1" dirty="0" smtClean="0"/>
              <a:t>Financeiro</a:t>
            </a:r>
            <a:r>
              <a:rPr lang="pt-BR" sz="2400" dirty="0" smtClean="0"/>
              <a:t> (total dos ingressos = total dos desembolsos)</a:t>
            </a:r>
          </a:p>
          <a:p>
            <a:pPr algn="just"/>
            <a:r>
              <a:rPr lang="pt-BR" sz="2400" b="1" dirty="0" smtClean="0"/>
              <a:t>Variações patrimonial </a:t>
            </a:r>
            <a:r>
              <a:rPr lang="pt-BR" sz="2400" dirty="0" smtClean="0"/>
              <a:t>(variações aumentativas – variações diminutivas)</a:t>
            </a:r>
          </a:p>
          <a:p>
            <a:pPr algn="just"/>
            <a:r>
              <a:rPr lang="pt-BR" sz="2400" b="1" dirty="0" smtClean="0"/>
              <a:t>Orçamentário</a:t>
            </a:r>
            <a:r>
              <a:rPr lang="pt-BR" sz="2400" dirty="0" smtClean="0"/>
              <a:t> (previsão inicial = dotação inicial, previsão atualizada = dotação atualizada,  e despesa realizada = despesa empenhada (com superávit orçamentário)</a:t>
            </a:r>
          </a:p>
          <a:p>
            <a:pPr algn="just"/>
            <a:r>
              <a:rPr lang="pt-BR" sz="2400" b="1" dirty="0" smtClean="0"/>
              <a:t>Fluxo de caixa </a:t>
            </a:r>
            <a:r>
              <a:rPr lang="pt-BR" sz="2400" dirty="0" smtClean="0"/>
              <a:t>(caixa/equivalente final - o inicial = geração líquida de caixa/equivalente (soma dos fluxos das operações/investimentos/financiamentos)).</a:t>
            </a:r>
            <a:endParaRPr lang="pt-BR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7200"/>
            <a:ext cx="8964488" cy="1371600"/>
          </a:xfrm>
        </p:spPr>
        <p:txBody>
          <a:bodyPr/>
          <a:lstStyle/>
          <a:p>
            <a:pPr algn="ctr"/>
            <a:r>
              <a:rPr lang="pt-BR" b="1" u="sng" dirty="0" smtClean="0"/>
              <a:t>LEGISLAÇÃO DOS BALANÇOS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328120"/>
          </a:xfrm>
        </p:spPr>
        <p:txBody>
          <a:bodyPr/>
          <a:lstStyle/>
          <a:p>
            <a:pPr algn="just"/>
            <a:r>
              <a:rPr lang="pt-BR" sz="2400" b="1" dirty="0" smtClean="0"/>
              <a:t>Patrimonial</a:t>
            </a:r>
            <a:r>
              <a:rPr lang="pt-BR" sz="2400" dirty="0" smtClean="0"/>
              <a:t> – Portaria STN 438/2012, MCASP e IPC-04</a:t>
            </a:r>
          </a:p>
          <a:p>
            <a:pPr algn="just"/>
            <a:r>
              <a:rPr lang="pt-BR" sz="2400" b="1" dirty="0" smtClean="0"/>
              <a:t>Financeiro</a:t>
            </a:r>
            <a:r>
              <a:rPr lang="pt-BR" sz="2400" dirty="0" smtClean="0"/>
              <a:t> – Portaria STN 438/2012, MCASP e IPC-06 </a:t>
            </a:r>
          </a:p>
          <a:p>
            <a:pPr algn="just"/>
            <a:r>
              <a:rPr lang="pt-BR" sz="2400" b="1" dirty="0" smtClean="0"/>
              <a:t>Variações patrimonial </a:t>
            </a:r>
            <a:r>
              <a:rPr lang="pt-BR" sz="2400" dirty="0" smtClean="0"/>
              <a:t>– Portaria STN 438/2012, MCASP e IPC-05</a:t>
            </a:r>
          </a:p>
          <a:p>
            <a:pPr algn="just"/>
            <a:r>
              <a:rPr lang="pt-BR" sz="2400" b="1" dirty="0" smtClean="0"/>
              <a:t>Orçamentário</a:t>
            </a:r>
            <a:r>
              <a:rPr lang="pt-BR" sz="2400" dirty="0" smtClean="0"/>
              <a:t> – Portaria STN 438/2012, MCASP e IPC-07 </a:t>
            </a:r>
          </a:p>
          <a:p>
            <a:pPr algn="just"/>
            <a:r>
              <a:rPr lang="pt-BR" sz="2400" b="1" dirty="0" smtClean="0"/>
              <a:t>Fluxo de caixa </a:t>
            </a:r>
            <a:r>
              <a:rPr lang="pt-BR" sz="2400" dirty="0" smtClean="0"/>
              <a:t>– Portaria STN 438/2012, MCASP e IPC-8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Disponíveis no site do Tesouro Nacional – www.tesouro.fazenda.gov.br</a:t>
            </a:r>
            <a:endParaRPr lang="pt-BR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7200"/>
            <a:ext cx="8964488" cy="1371600"/>
          </a:xfrm>
        </p:spPr>
        <p:txBody>
          <a:bodyPr/>
          <a:lstStyle/>
          <a:p>
            <a:pPr algn="ctr"/>
            <a:r>
              <a:rPr lang="pt-BR" b="1" u="sng" dirty="0" smtClean="0"/>
              <a:t>FORMATAÇÃO DOS BALANÇOS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328120"/>
          </a:xfrm>
        </p:spPr>
        <p:txBody>
          <a:bodyPr/>
          <a:lstStyle/>
          <a:p>
            <a:pPr algn="just"/>
            <a:r>
              <a:rPr lang="pt-BR" sz="2400" b="1" dirty="0" smtClean="0"/>
              <a:t>Verificar se os balanços estão formatados adequadamente, conforme os modelos que constam no MCASP 7ª edição e </a:t>
            </a:r>
            <a:r>
              <a:rPr lang="pt-BR" sz="2400" b="1" dirty="0" err="1" smtClean="0"/>
              <a:t>IPC’s</a:t>
            </a:r>
            <a:r>
              <a:rPr lang="pt-BR" sz="2400" b="1" dirty="0" smtClean="0"/>
              <a:t>. Caso não estejam, procurar a Contadoria na SEPLAN.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077141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Manual do SIAFEM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Site da SEPLAN (</a:t>
            </a:r>
            <a:r>
              <a:rPr lang="pt-BR" sz="2800" dirty="0" smtClean="0">
                <a:hlinkClick r:id="rId2"/>
              </a:rPr>
              <a:t>www.seplan.ma.gov.br</a:t>
            </a:r>
            <a:r>
              <a:rPr lang="pt-BR" sz="2800" dirty="0" smtClean="0"/>
              <a:t>)</a:t>
            </a:r>
          </a:p>
          <a:p>
            <a:pPr algn="just"/>
            <a:r>
              <a:rPr lang="pt-BR" sz="2800" dirty="0" smtClean="0"/>
              <a:t>Operação do SIAFEM e seus documentos</a:t>
            </a:r>
          </a:p>
          <a:p>
            <a:pPr algn="just"/>
            <a:r>
              <a:rPr lang="pt-BR" sz="2800" dirty="0" smtClean="0"/>
              <a:t>Liberação e Rolagem de cota</a:t>
            </a:r>
          </a:p>
          <a:p>
            <a:pPr algn="just"/>
            <a:r>
              <a:rPr lang="pt-BR" sz="2800" dirty="0" smtClean="0"/>
              <a:t>Noções de Contabilidade Pública e Orçamento</a:t>
            </a:r>
          </a:p>
          <a:p>
            <a:pPr algn="just"/>
            <a:r>
              <a:rPr lang="pt-BR" sz="2800" dirty="0" smtClean="0"/>
              <a:t>Roteiros das principais contabilizações (pessoal, diárias, passagens, suprimentos de fundos, material de consumo/permanente, serviços, tributos, locação, DEA, RAP, obras, indenizações, outras) </a:t>
            </a:r>
            <a:endParaRPr lang="pt-BR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COMUNICAS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446512"/>
          </a:xfrm>
        </p:spPr>
        <p:txBody>
          <a:bodyPr/>
          <a:lstStyle/>
          <a:p>
            <a:pPr algn="just"/>
            <a:r>
              <a:rPr lang="pt-BR" dirty="0" smtClean="0"/>
              <a:t>Muita atenção aos comunicas que a Contadoria envia, principalmente os do final do exercício.</a:t>
            </a:r>
          </a:p>
          <a:p>
            <a:pPr algn="just"/>
            <a:r>
              <a:rPr lang="pt-BR" dirty="0" smtClean="0"/>
              <a:t>Após 31/12, os comunicas somente serão visualizados pelos Órgãos através de consulta pelo seu número, que será informado na tela principal, antes de entrar no SIAFEM.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5860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29600" cy="739775"/>
          </a:xfrm>
        </p:spPr>
        <p:txBody>
          <a:bodyPr/>
          <a:lstStyle/>
          <a:p>
            <a:r>
              <a:rPr lang="pt-BR" altLang="pt-BR" sz="4000" dirty="0" smtClean="0"/>
              <a:t>Obrigado!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12875"/>
            <a:ext cx="8785225" cy="3886200"/>
          </a:xfrm>
        </p:spPr>
        <p:txBody>
          <a:bodyPr/>
          <a:lstStyle/>
          <a:p>
            <a:r>
              <a:rPr lang="pt-BR" altLang="pt-BR" sz="1800" dirty="0" smtClean="0"/>
              <a:t>Contato:</a:t>
            </a:r>
          </a:p>
          <a:p>
            <a:endParaRPr lang="pt-BR" altLang="pt-BR" sz="1800" dirty="0" smtClean="0"/>
          </a:p>
          <a:p>
            <a:pPr lvl="1">
              <a:buFont typeface="Wingdings" pitchFamily="2" charset="2"/>
              <a:buNone/>
            </a:pPr>
            <a:r>
              <a:rPr lang="pt-BR" altLang="pt-BR" sz="1600" b="1" dirty="0" smtClean="0"/>
              <a:t>RODRIGO SOARES DE VASCONCELOS</a:t>
            </a:r>
          </a:p>
          <a:p>
            <a:pPr lvl="1">
              <a:buFont typeface="Wingdings" pitchFamily="2" charset="2"/>
              <a:buNone/>
            </a:pPr>
            <a:r>
              <a:rPr lang="pt-BR" altLang="pt-BR" sz="1800" dirty="0" smtClean="0"/>
              <a:t>GESTOR DO SISTEMA DO TESOURO E CONTABILIDADE</a:t>
            </a:r>
          </a:p>
          <a:p>
            <a:pPr lvl="1">
              <a:buFont typeface="Wingdings" pitchFamily="2" charset="2"/>
              <a:buNone/>
            </a:pPr>
            <a:r>
              <a:rPr lang="pt-BR" altLang="pt-BR" sz="1800" dirty="0" smtClean="0"/>
              <a:t>SECRETARIA ADJUNTA DO TESOURO E CONTABILIDADE</a:t>
            </a:r>
          </a:p>
          <a:p>
            <a:pPr lvl="1">
              <a:buFont typeface="Wingdings" pitchFamily="2" charset="2"/>
              <a:buNone/>
            </a:pPr>
            <a:r>
              <a:rPr lang="pt-BR" altLang="pt-BR" sz="1800" dirty="0" smtClean="0"/>
              <a:t>SECRETARIA DE ESTADO DO PLANEJAMENTO E ORÇAMENTO</a:t>
            </a:r>
          </a:p>
          <a:p>
            <a:pPr lvl="1">
              <a:buFont typeface="Wingdings" pitchFamily="2" charset="2"/>
              <a:buNone/>
            </a:pPr>
            <a:endParaRPr lang="pt-BR" altLang="pt-BR" sz="1800" dirty="0" smtClean="0"/>
          </a:p>
          <a:p>
            <a:pPr lvl="1">
              <a:buFont typeface="Wingdings" pitchFamily="2" charset="2"/>
              <a:buNone/>
            </a:pPr>
            <a:r>
              <a:rPr lang="pt-BR" altLang="pt-BR" sz="1800" dirty="0" smtClean="0"/>
              <a:t>rodrigo@seplan.ma.gov.br</a:t>
            </a:r>
          </a:p>
          <a:p>
            <a:pPr lvl="1">
              <a:buFont typeface="Wingdings" pitchFamily="2" charset="2"/>
              <a:buNone/>
            </a:pPr>
            <a:r>
              <a:rPr lang="pt-BR" altLang="pt-BR" sz="1800" dirty="0" smtClean="0"/>
              <a:t>(98) 3218-2193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LIQUIDAÇÃO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132856"/>
            <a:ext cx="8892480" cy="3734544"/>
          </a:xfrm>
        </p:spPr>
        <p:txBody>
          <a:bodyPr/>
          <a:lstStyle/>
          <a:p>
            <a:pPr algn="just"/>
            <a:r>
              <a:rPr lang="pt-BR" dirty="0" smtClean="0"/>
              <a:t>26 de Dezembro de 2017 (Art. 5 °)</a:t>
            </a:r>
          </a:p>
          <a:p>
            <a:pPr algn="just"/>
            <a:r>
              <a:rPr lang="pt-BR" dirty="0" smtClean="0"/>
              <a:t>O prazo deve ser rigorosamente obedecido, mesmo que o sistema permita a liquidação.</a:t>
            </a:r>
          </a:p>
          <a:p>
            <a:pPr algn="just"/>
            <a:r>
              <a:rPr lang="pt-BR" dirty="0" smtClean="0"/>
              <a:t>Exceções – Art. 7°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ORDEM BANCÁRIA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Art. 6°</a:t>
            </a:r>
          </a:p>
          <a:p>
            <a:r>
              <a:rPr lang="pt-BR" dirty="0" smtClean="0"/>
              <a:t>26 de dezembro de 2017.</a:t>
            </a:r>
          </a:p>
          <a:p>
            <a:pPr algn="just"/>
            <a:r>
              <a:rPr lang="pt-BR" dirty="0" smtClean="0"/>
              <a:t>O prazo deve ser rigorosamente obedecido, mesmo que o sistema permita a OB.</a:t>
            </a:r>
          </a:p>
          <a:p>
            <a:pPr algn="just"/>
            <a:r>
              <a:rPr lang="pt-BR" dirty="0" smtClean="0"/>
              <a:t>Exceções – Art. 7°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SALDO NA CONTA ÚNICA</a:t>
            </a:r>
            <a:br>
              <a:rPr lang="pt-BR" b="1" u="sng" dirty="0" smtClean="0"/>
            </a:br>
            <a:r>
              <a:rPr lang="pt-BR" b="1" u="sng" dirty="0" smtClean="0"/>
              <a:t>(111110201)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158480"/>
          </a:xfrm>
        </p:spPr>
        <p:txBody>
          <a:bodyPr/>
          <a:lstStyle/>
          <a:p>
            <a:r>
              <a:rPr lang="pt-BR" dirty="0" smtClean="0"/>
              <a:t>Serão recolhidos em:</a:t>
            </a:r>
          </a:p>
          <a:p>
            <a:pPr lvl="1"/>
            <a:r>
              <a:rPr lang="pt-BR" dirty="0"/>
              <a:t>	</a:t>
            </a:r>
            <a:r>
              <a:rPr lang="pt-BR" dirty="0" smtClean="0"/>
              <a:t>28 de dezembro de 2017 (§ 1º, art. 6º).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SALDO NA CONTA DE FUMACOP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158480"/>
          </a:xfrm>
        </p:spPr>
        <p:txBody>
          <a:bodyPr/>
          <a:lstStyle/>
          <a:p>
            <a:r>
              <a:rPr lang="pt-BR" dirty="0" smtClean="0"/>
              <a:t>Serão recolhidos em:</a:t>
            </a:r>
          </a:p>
          <a:p>
            <a:pPr lvl="1"/>
            <a:r>
              <a:rPr lang="pt-BR" dirty="0"/>
              <a:t>	</a:t>
            </a:r>
            <a:r>
              <a:rPr lang="pt-BR" dirty="0" smtClean="0"/>
              <a:t>27 de dezembro de </a:t>
            </a:r>
            <a:r>
              <a:rPr lang="pt-BR" dirty="0"/>
              <a:t>2017 (§ </a:t>
            </a:r>
            <a:r>
              <a:rPr lang="pt-BR" dirty="0" smtClean="0"/>
              <a:t>2º</a:t>
            </a:r>
            <a:r>
              <a:rPr lang="pt-BR" dirty="0"/>
              <a:t>, art. 6º)</a:t>
            </a:r>
          </a:p>
        </p:txBody>
      </p:sp>
    </p:spTree>
    <p:extLst>
      <p:ext uri="{BB962C8B-B14F-4D97-AF65-F5344CB8AC3E}">
        <p14:creationId xmlns:p14="http://schemas.microsoft.com/office/powerpoint/2010/main" val="4116702964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5698</TotalTime>
  <Words>2002</Words>
  <Application>Microsoft Office PowerPoint</Application>
  <PresentationFormat>Apresentação na tela (4:3)</PresentationFormat>
  <Paragraphs>216</Paragraphs>
  <Slides>55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1" baseType="lpstr">
      <vt:lpstr>Arial</vt:lpstr>
      <vt:lpstr>Arial Black</vt:lpstr>
      <vt:lpstr>Calibri</vt:lpstr>
      <vt:lpstr>Times New Roman</vt:lpstr>
      <vt:lpstr>Wingdings</vt:lpstr>
      <vt:lpstr>Pixel</vt:lpstr>
      <vt:lpstr>SECRETARIA DE ESTADO DE PLANEJAMENTO E ORÇAMENTO  SECRETARIA ADJUNTA DO TESOURO E CONTABILIDADE UNIDADE GESTORA DO TESOURO E CONTABILIDADE SUPERINTENDENCIA DE CONTABILIDADE</vt:lpstr>
      <vt:lpstr>DECRETO 33.533</vt:lpstr>
      <vt:lpstr>Solicitações de créditos adicionais e modificações orçamentárias</vt:lpstr>
      <vt:lpstr>EMPENHO</vt:lpstr>
      <vt:lpstr>Art. 4° - anualidade do orçamento</vt:lpstr>
      <vt:lpstr>LIQUIDAÇÃO</vt:lpstr>
      <vt:lpstr>ORDEM BANCÁRIA</vt:lpstr>
      <vt:lpstr>SALDO NA CONTA ÚNICA (111110201)</vt:lpstr>
      <vt:lpstr>SALDO NA CONTA DE FUMACOP</vt:lpstr>
      <vt:lpstr>EXCEÇÕES AOS PRAZOS DOS ARTS. 2°, 3°, 5° e 6°</vt:lpstr>
      <vt:lpstr>EXCEÇÕES AOS PRAZOS DOS ARTS. 2°, 3°, 5° e 6°</vt:lpstr>
      <vt:lpstr>EXCEÇÕES AOS PRAZOS DOS ARTS. 2°, 3°, 5° e 6°</vt:lpstr>
      <vt:lpstr>ADIANTAMENTO (SUPRIMENTO DE FUNDO)</vt:lpstr>
      <vt:lpstr>CANCELAMENTO DE EMPENHOS</vt:lpstr>
      <vt:lpstr>INSCRIÇÃO DE RESTOS A PAGAR</vt:lpstr>
      <vt:lpstr>INSCRIÇÃO DE RESTOS A PAGAR</vt:lpstr>
      <vt:lpstr>PAGAMENTO DE RAP’S EM 2018 (FONTES TESOURO)</vt:lpstr>
      <vt:lpstr>PAGAMENTO DE RAP’S EM 2018 (FONTES TESOURO)</vt:lpstr>
      <vt:lpstr>PAGAMENTO DE RAP’S EM 2018 (FONTES TESOURO)</vt:lpstr>
      <vt:lpstr>PAGAMENTO DE RAP’S EM 2018 (NÃO TESOURO)</vt:lpstr>
      <vt:lpstr>PRAZOS SIAGEM</vt:lpstr>
      <vt:lpstr>ATENDIMENTO AOS ÓRGÃOS</vt:lpstr>
      <vt:lpstr>ATENDIMENTO AOS ÓRGÃOS</vt:lpstr>
      <vt:lpstr>ATENDIMENTO AOS ÓRGÃOS</vt:lpstr>
      <vt:lpstr>SISTEMA 2018</vt:lpstr>
      <vt:lpstr>SISTEMA 2017</vt:lpstr>
      <vt:lpstr>EXTRATOS BANCÁRIOS</vt:lpstr>
      <vt:lpstr>BALANÇOS E RELATÓRIOS</vt:lpstr>
      <vt:lpstr>BALANÇOS E RELATÓRIOS</vt:lpstr>
      <vt:lpstr>BALANÇOS E RELATÓRIOS</vt:lpstr>
      <vt:lpstr>ANEXO X</vt:lpstr>
      <vt:lpstr>OFÍCIOS DA SEPLAN</vt:lpstr>
      <vt:lpstr>PRESTAÇÃO DE CONTAS - STC</vt:lpstr>
      <vt:lpstr>PRESTAÇÃO DE CONTAS - TCE</vt:lpstr>
      <vt:lpstr>BALANÇOS</vt:lpstr>
      <vt:lpstr>BALANÇO FINANCEIRO (MCASP) </vt:lpstr>
      <vt:lpstr>BALANÇO FINANCEIRO (MCASP) </vt:lpstr>
      <vt:lpstr>BALANÇO PATRIMONIAL (MCASP)</vt:lpstr>
      <vt:lpstr>BALANÇO PATRIMONIAL (MCASP)</vt:lpstr>
      <vt:lpstr>BALANÇO PATRIMONIAL (MCASP)</vt:lpstr>
      <vt:lpstr>BALANÇO PATRIMONIAL (MCASP)</vt:lpstr>
      <vt:lpstr>BALANÇO PATRIMONIAL (MCASP)</vt:lpstr>
      <vt:lpstr>VARIAÇÕES PATRIMONIAIS (MCASP)</vt:lpstr>
      <vt:lpstr>BALANÇO ORÇAMENTÁRIO (MCASP)</vt:lpstr>
      <vt:lpstr>BALANÇO ORÇAMENTÁRIO (MCASP)</vt:lpstr>
      <vt:lpstr>BALANÇO ORÇAMENTÁRIO (MCASP)</vt:lpstr>
      <vt:lpstr>BALANÇO ORÇAMENTÁRIO (MCASP)</vt:lpstr>
      <vt:lpstr>FLUXO DE CAIXA (MCASP)</vt:lpstr>
      <vt:lpstr>FLUXO DE CAIXA (MCASP)</vt:lpstr>
      <vt:lpstr>FECHAMENTO DOS BALANÇOS</vt:lpstr>
      <vt:lpstr>LEGISLAÇÃO DOS BALANÇOS</vt:lpstr>
      <vt:lpstr>FORMATAÇÃO DOS BALANÇOS</vt:lpstr>
      <vt:lpstr>Manual do SIAFEM</vt:lpstr>
      <vt:lpstr>COMUNICAS</vt:lpstr>
      <vt:lpstr>Obrigado!</vt:lpstr>
    </vt:vector>
  </TitlesOfParts>
  <Company>SEFA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DE ESTADO DA FAZENDA</dc:title>
  <dc:creator>SEFA</dc:creator>
  <cp:lastModifiedBy>Rodrigo Soares</cp:lastModifiedBy>
  <cp:revision>427</cp:revision>
  <cp:lastPrinted>2017-11-16T13:25:18Z</cp:lastPrinted>
  <dcterms:created xsi:type="dcterms:W3CDTF">2011-03-24T17:32:42Z</dcterms:created>
  <dcterms:modified xsi:type="dcterms:W3CDTF">2017-11-16T20:56:11Z</dcterms:modified>
</cp:coreProperties>
</file>